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9"/>
  </p:handoutMasterIdLst>
  <p:sldIdLst>
    <p:sldId id="259" r:id="rId2"/>
    <p:sldId id="263" r:id="rId3"/>
    <p:sldId id="260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40574-3375-446B-AA75-C2C55456E5A1}" v="9" dt="2023-06-20T18:51:29.468"/>
    <p1510:client id="{D1DE0E4F-F7A1-4149-90B6-D1391360BCF5}" v="4" dt="2023-06-14T19:22:03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4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115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FB2890-4418-53B0-11EE-A14CE1EF68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324B0-6AA0-26ED-1619-9BD734F73A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4B85-8341-46E6-A262-A5E7839D6700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2BD8E-8E52-E950-6413-9590BF8F74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EE5D1-8493-4150-7109-95E5C9CBD8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91C72-49BF-40B6-ADB0-05CE29BBA10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3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giar.org/funder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google.com.pe/url?sa=i&amp;url=https%3A%2F%2Fwww.suizalab.com%2Fjuntos-contra-el-covid-19%2F&amp;psig=AOvVaw3Wa_-GpU2OEGlq6lCnykNB&amp;ust=1624133256812000&amp;source=images&amp;cd=vfe&amp;ved=0CAcQjRxqFwoTCJDuuZT-ofECFQAAAAAdAAAAABAM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84EC09-D571-CCB0-B183-DFEA83246033}"/>
              </a:ext>
            </a:extLst>
          </p:cNvPr>
          <p:cNvSpPr/>
          <p:nvPr userDrawn="1"/>
        </p:nvSpPr>
        <p:spPr>
          <a:xfrm>
            <a:off x="8944516" y="5004344"/>
            <a:ext cx="125896" cy="1187188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8E68413-CC45-6C55-46EE-B875E4F5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2324" y="5482258"/>
            <a:ext cx="2158702" cy="69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BEA023-5AD9-B196-37E0-FC382B155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180" b="24190"/>
          <a:stretch/>
        </p:blipFill>
        <p:spPr>
          <a:xfrm>
            <a:off x="-13252" y="1"/>
            <a:ext cx="12192000" cy="500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03975C-F35D-3586-1EAC-D8E65126A3E2}"/>
              </a:ext>
            </a:extLst>
          </p:cNvPr>
          <p:cNvSpPr txBox="1"/>
          <p:nvPr userDrawn="1"/>
        </p:nvSpPr>
        <p:spPr>
          <a:xfrm>
            <a:off x="4470201" y="527968"/>
            <a:ext cx="7708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E" sz="1200" spc="1400" dirty="0">
                <a:solidFill>
                  <a:schemeClr val="bg1"/>
                </a:solidFill>
              </a:rPr>
              <a:t>INTERNATIONAL POTATO CENTER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C77E017-7E1F-FB61-96A1-821BF815D1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5310188"/>
            <a:ext cx="7972425" cy="1019175"/>
          </a:xfrm>
        </p:spPr>
        <p:txBody>
          <a:bodyPr/>
          <a:lstStyle>
            <a:lvl1pPr marL="0" indent="0" algn="just">
              <a:buNone/>
              <a:defRPr/>
            </a:lvl1pPr>
            <a:lvl2pPr marL="457200" indent="0" algn="just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142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EBBB3-2B62-1366-0604-39C7F7222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46" b="21246"/>
          <a:stretch/>
        </p:blipFill>
        <p:spPr>
          <a:xfrm>
            <a:off x="3018358" y="0"/>
            <a:ext cx="9165099" cy="6858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BFFEA3-2F6D-2DB4-A00E-6389083901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6314" y="0"/>
            <a:ext cx="4299297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527260-204E-794A-685C-9CF1440044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02293" y="2454275"/>
            <a:ext cx="5016654" cy="97472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02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>
            <a:extLst>
              <a:ext uri="{FF2B5EF4-FFF2-40B4-BE49-F238E27FC236}">
                <a16:creationId xmlns:a16="http://schemas.microsoft.com/office/drawing/2014/main" id="{AE0199D2-5810-0C0A-C03F-BA99AA1603A2}"/>
              </a:ext>
            </a:extLst>
          </p:cNvPr>
          <p:cNvGrpSpPr/>
          <p:nvPr userDrawn="1"/>
        </p:nvGrpSpPr>
        <p:grpSpPr>
          <a:xfrm>
            <a:off x="1409700" y="5923559"/>
            <a:ext cx="8117401" cy="623434"/>
            <a:chOff x="903333" y="5302363"/>
            <a:chExt cx="8117401" cy="623434"/>
          </a:xfrm>
        </p:grpSpPr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507788DD-B445-182B-47E8-4E0B58FC24E6}"/>
                </a:ext>
              </a:extLst>
            </p:cNvPr>
            <p:cNvSpPr/>
            <p:nvPr/>
          </p:nvSpPr>
          <p:spPr>
            <a:xfrm>
              <a:off x="903333" y="5302363"/>
              <a:ext cx="7707267" cy="33855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defTabSz="914400"/>
              <a:r>
                <a:rPr lang="en-US" sz="800" kern="500" spc="10" dirty="0">
                  <a:solidFill>
                    <a:srgbClr val="5F121B"/>
                  </a:solidFill>
                  <a:latin typeface="Calibri Light"/>
                  <a:ea typeface="Calibri" panose="020F0502020204030204" pitchFamily="34" charset="0"/>
                  <a:cs typeface="Calibri Light"/>
                </a:rPr>
                <a:t>CIP </a:t>
              </a:r>
              <a:r>
                <a:rPr lang="en-US" sz="800" kern="500" spc="10" dirty="0">
                  <a:solidFill>
                    <a:srgbClr val="5F121B"/>
                  </a:solidFill>
                  <a:latin typeface="Calibri Light"/>
                  <a:cs typeface="Calibri Light"/>
                </a:rPr>
                <a:t>thanks all donors and organizations that globally support its work through their contributions to the CGIAR Trust Fund:  </a:t>
              </a:r>
              <a:r>
                <a:rPr lang="en-US" sz="800" kern="500" spc="10" dirty="0">
                  <a:solidFill>
                    <a:srgbClr val="5F121B"/>
                  </a:solidFill>
                  <a:latin typeface="Calibri Light"/>
                  <a:cs typeface="Calibri Light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www.cgiar.org/funders</a:t>
              </a:r>
              <a:endParaRPr lang="en-US" sz="800" kern="500" spc="10" dirty="0">
                <a:solidFill>
                  <a:srgbClr val="5F121B"/>
                </a:solidFill>
                <a:latin typeface="Calibri Light"/>
                <a:cs typeface="Calibri Light"/>
              </a:endParaRPr>
            </a:p>
            <a:p>
              <a:pPr defTabSz="914400"/>
              <a:endParaRPr lang="en-US" sz="800" kern="500" spc="10" dirty="0">
                <a:solidFill>
                  <a:srgbClr val="5F121B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24E37244-4D74-2B7A-ACAE-BA15E120135E}"/>
                </a:ext>
              </a:extLst>
            </p:cNvPr>
            <p:cNvSpPr txBox="1"/>
            <p:nvPr/>
          </p:nvSpPr>
          <p:spPr>
            <a:xfrm>
              <a:off x="1564999" y="5618020"/>
              <a:ext cx="7455735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914400"/>
              <a:r>
                <a:rPr lang="en-US" sz="700" dirty="0">
                  <a:solidFill>
                    <a:prstClr val="white">
                      <a:lumMod val="50000"/>
                    </a:prstClr>
                  </a:solidFill>
                  <a:latin typeface="Arial"/>
                  <a:cs typeface="Arial"/>
                </a:rPr>
                <a:t>This publication is copyrighted by the International Potato Center (CIP). It is licensed for use under the Creative Commons Attribution 4.0 International License</a:t>
              </a:r>
            </a:p>
            <a:p>
              <a:pPr defTabSz="914400"/>
              <a:endParaRPr lang="en-US" sz="700" dirty="0">
                <a:solidFill>
                  <a:prstClr val="white">
                    <a:lumMod val="50000"/>
                  </a:prst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9" name="Picture 19">
              <a:extLst>
                <a:ext uri="{FF2B5EF4-FFF2-40B4-BE49-F238E27FC236}">
                  <a16:creationId xmlns:a16="http://schemas.microsoft.com/office/drawing/2014/main" id="{6E6C9B9A-0AC2-CEB6-C55B-E1EC7AF31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100" y="5628736"/>
              <a:ext cx="567472" cy="200055"/>
            </a:xfrm>
            <a:prstGeom prst="rect">
              <a:avLst/>
            </a:prstGeom>
          </p:spPr>
        </p:pic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0C500F28-8B7C-66F9-A5CC-5B29DDD21C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517635"/>
            <a:ext cx="1293261" cy="103271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9B2075A-E607-41AA-CD4C-08EB012A34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309402"/>
            <a:ext cx="1478897" cy="619126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6BADCA9C-4A64-1EBE-42E4-9D9327EE98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7938"/>
            <a:ext cx="2085975" cy="16003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66360A-3EAE-5B83-DE1B-FD7D46257B78}"/>
              </a:ext>
            </a:extLst>
          </p:cNvPr>
          <p:cNvSpPr/>
          <p:nvPr userDrawn="1"/>
        </p:nvSpPr>
        <p:spPr>
          <a:xfrm rot="5400000">
            <a:off x="4153846" y="-2075808"/>
            <a:ext cx="160032" cy="4295775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E" sz="1800" b="0" i="0" u="none" strike="noStrike" kern="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8820A5-3F14-C886-98E7-4C4C423CE39C}"/>
              </a:ext>
            </a:extLst>
          </p:cNvPr>
          <p:cNvSpPr txBox="1"/>
          <p:nvPr userDrawn="1"/>
        </p:nvSpPr>
        <p:spPr>
          <a:xfrm rot="16200000">
            <a:off x="9663808" y="4448665"/>
            <a:ext cx="361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E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www.</a:t>
            </a:r>
            <a:r>
              <a:rPr kumimoji="0" lang="en-PE" sz="32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cipotato</a:t>
            </a:r>
            <a:r>
              <a:rPr kumimoji="0" lang="en-PE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.org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E7A0AA6-D78E-77BF-E6E5-7031F1B2D0EE}"/>
              </a:ext>
            </a:extLst>
          </p:cNvPr>
          <p:cNvSpPr txBox="1"/>
          <p:nvPr userDrawn="1"/>
        </p:nvSpPr>
        <p:spPr>
          <a:xfrm>
            <a:off x="3071372" y="1196975"/>
            <a:ext cx="4816624" cy="41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1100" dirty="0">
                <a:solidFill>
                  <a:srgbClr val="663300"/>
                </a:solidFill>
                <a:latin typeface="Calibri" panose="020F0502020204030204"/>
              </a:rPr>
              <a:t>The International Potato Center (CIP) was founded in 1971 as a research-for-development organization with a focus on potato, </a:t>
            </a:r>
            <a:r>
              <a:rPr lang="en-US" sz="1100" dirty="0" err="1">
                <a:solidFill>
                  <a:srgbClr val="663300"/>
                </a:solidFill>
                <a:latin typeface="Calibri" panose="020F0502020204030204"/>
              </a:rPr>
              <a:t>sweetpotato</a:t>
            </a:r>
            <a:r>
              <a:rPr lang="en-US" sz="1100" dirty="0">
                <a:solidFill>
                  <a:srgbClr val="663300"/>
                </a:solidFill>
                <a:latin typeface="Calibri" panose="020F0502020204030204"/>
              </a:rPr>
              <a:t> and Andean roots and tubers. It delivers innovative science-based solutions to enhance access to affordable nutritious food, foster inclusive sustainable business and employment growth, and drive the climate resilience of root and tuber agri-food systems. Headquartered in Lima, Peru, CIP has a research presence in more than 20 countries in Africa, Asia and Latin America.</a:t>
            </a:r>
          </a:p>
          <a:p>
            <a:pPr defTabSz="914400">
              <a:lnSpc>
                <a:spcPct val="150000"/>
              </a:lnSpc>
            </a:pPr>
            <a:r>
              <a:rPr lang="es-ES" sz="1100" dirty="0" err="1">
                <a:solidFill>
                  <a:srgbClr val="663300"/>
                </a:solidFill>
                <a:latin typeface="Calibri" panose="020F0502020204030204"/>
              </a:rPr>
              <a:t>www.cipotato.org</a:t>
            </a:r>
            <a:endParaRPr lang="es-ES" sz="1100" dirty="0">
              <a:solidFill>
                <a:srgbClr val="663300"/>
              </a:solidFill>
              <a:latin typeface="Calibri" panose="020F0502020204030204"/>
            </a:endParaRPr>
          </a:p>
          <a:p>
            <a:pPr defTabSz="914400">
              <a:lnSpc>
                <a:spcPct val="150000"/>
              </a:lnSpc>
            </a:pPr>
            <a:endParaRPr lang="en-US" sz="1100" dirty="0">
              <a:solidFill>
                <a:srgbClr val="663300"/>
              </a:solidFill>
              <a:latin typeface="Calibri" panose="020F0502020204030204"/>
            </a:endParaRPr>
          </a:p>
          <a:p>
            <a:pPr defTabSz="914400">
              <a:lnSpc>
                <a:spcPct val="150000"/>
              </a:lnSpc>
            </a:pPr>
            <a:r>
              <a:rPr lang="en-US" sz="1100" dirty="0">
                <a:solidFill>
                  <a:srgbClr val="663300"/>
                </a:solidFill>
                <a:latin typeface="Calibri" panose="020F0502020204030204"/>
              </a:rPr>
              <a:t>CIP is a CGIAR research center, a global research partnership for a food-secure future. CGIAR science is dedicated to transforming food, land and water systems in a climate crisis. Its research is carried out by 13 CGIAR Centers/Alliances in close collaboration with hundreds of partners, including national and regional research institutes, civil society organizations, academia, development organizations and the private sector.</a:t>
            </a:r>
          </a:p>
          <a:p>
            <a:pPr defTabSz="914400">
              <a:lnSpc>
                <a:spcPct val="150000"/>
              </a:lnSpc>
            </a:pPr>
            <a:r>
              <a:rPr lang="en-US" sz="1100" dirty="0" err="1">
                <a:solidFill>
                  <a:srgbClr val="663300"/>
                </a:solidFill>
                <a:latin typeface="Calibri" panose="020F0502020204030204"/>
              </a:rPr>
              <a:t>www.cgiar.org</a:t>
            </a:r>
            <a:endParaRPr lang="en-US" sz="1100" dirty="0">
              <a:solidFill>
                <a:srgbClr val="6633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7787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569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44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5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32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1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8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269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57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E9B2-9EB3-FCB5-7960-5CE5F665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546" y="719328"/>
            <a:ext cx="6010118" cy="97136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82B40-B9B0-81BC-29C8-4AC499446AD4}"/>
              </a:ext>
            </a:extLst>
          </p:cNvPr>
          <p:cNvSpPr/>
          <p:nvPr userDrawn="1"/>
        </p:nvSpPr>
        <p:spPr>
          <a:xfrm>
            <a:off x="5085357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BE17F-884D-15D8-FC80-2B13F1838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556" r="15254"/>
          <a:stretch/>
        </p:blipFill>
        <p:spPr>
          <a:xfrm>
            <a:off x="-22224" y="-19878"/>
            <a:ext cx="4548187" cy="687787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EB560C2-5DCD-FAD0-B062-77F7CB8310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6024" y="573014"/>
            <a:ext cx="1918671" cy="63955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6972F3-5760-CF5F-6EA1-D75F9AC52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9546" y="2305050"/>
            <a:ext cx="5717129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61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3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663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E84-E585-4D6A-AFF1-66D73238AFA1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645B-1F99-4CAE-A2F4-494B5DEB43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hlinkClick r:id="rId2"/>
            <a:extLst>
              <a:ext uri="{FF2B5EF4-FFF2-40B4-BE49-F238E27FC236}">
                <a16:creationId xmlns:a16="http://schemas.microsoft.com/office/drawing/2014/main" id="{2310F875-1E50-EB6A-4C1A-2EF3A2B1C9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19104" r="34980"/>
          <a:stretch/>
        </p:blipFill>
        <p:spPr bwMode="auto">
          <a:xfrm flipH="1">
            <a:off x="7462838" y="0"/>
            <a:ext cx="4729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8C72032-79DA-A87E-F9E9-A6AEF381D3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9881" y="1"/>
            <a:ext cx="59973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C5512-DA31-FCF4-CA65-1DE3354A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38" y="365125"/>
            <a:ext cx="600346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C54E9-A727-3347-FBA2-5EFF3D752389}"/>
              </a:ext>
            </a:extLst>
          </p:cNvPr>
          <p:cNvSpPr/>
          <p:nvPr userDrawn="1"/>
        </p:nvSpPr>
        <p:spPr>
          <a:xfrm>
            <a:off x="697344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6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E7F9-FC24-579A-F966-8477B052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365125"/>
            <a:ext cx="5903976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14EB1-A068-C1A7-2C10-D26E7B6B96E7}"/>
              </a:ext>
            </a:extLst>
          </p:cNvPr>
          <p:cNvSpPr/>
          <p:nvPr userDrawn="1"/>
        </p:nvSpPr>
        <p:spPr>
          <a:xfrm>
            <a:off x="5085357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erson, group, people, bedroom&#10;&#10;Description automatically generated">
            <a:extLst>
              <a:ext uri="{FF2B5EF4-FFF2-40B4-BE49-F238E27FC236}">
                <a16:creationId xmlns:a16="http://schemas.microsoft.com/office/drawing/2014/main" id="{D7136A7D-7532-AB96-962A-8F9D2CA725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700" r="17578"/>
          <a:stretch/>
        </p:blipFill>
        <p:spPr>
          <a:xfrm>
            <a:off x="0" y="-19878"/>
            <a:ext cx="4548187" cy="687787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F64B18-4AA7-C4F1-5DAD-2D234DD7F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4825" y="2230438"/>
            <a:ext cx="5765800" cy="290195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257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mountain, nature&#10;&#10;Description automatically generated">
            <a:extLst>
              <a:ext uri="{FF2B5EF4-FFF2-40B4-BE49-F238E27FC236}">
                <a16:creationId xmlns:a16="http://schemas.microsoft.com/office/drawing/2014/main" id="{D7BE457F-B73A-D21B-20BA-47BEFA25C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87" b="15506"/>
          <a:stretch/>
        </p:blipFill>
        <p:spPr>
          <a:xfrm>
            <a:off x="0" y="0"/>
            <a:ext cx="12192000" cy="2903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8A4DF-2CB8-DBB4-D58A-CC866C15EA96}"/>
              </a:ext>
            </a:extLst>
          </p:cNvPr>
          <p:cNvSpPr/>
          <p:nvPr userDrawn="1"/>
        </p:nvSpPr>
        <p:spPr>
          <a:xfrm>
            <a:off x="1039137" y="2427140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9231C8-54F5-B453-B8CB-6ACBC8B28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3429000"/>
            <a:ext cx="8570913" cy="259397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620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7" descr="A picture containing outdoor, tree, sky, person&#10;&#10;Description automatically generated">
            <a:extLst>
              <a:ext uri="{FF2B5EF4-FFF2-40B4-BE49-F238E27FC236}">
                <a16:creationId xmlns:a16="http://schemas.microsoft.com/office/drawing/2014/main" id="{82274B14-D62E-96B6-4AEC-E3915FA26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37"/>
          <a:stretch/>
        </p:blipFill>
        <p:spPr>
          <a:xfrm>
            <a:off x="0" y="10"/>
            <a:ext cx="9669642" cy="6857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128C683-47D1-06EF-5E63-41F80CB0C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1" y="0"/>
            <a:ext cx="6560483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7E9471-C793-1A31-7B2B-C8ADDE1CF1EC}"/>
              </a:ext>
            </a:extLst>
          </p:cNvPr>
          <p:cNvSpPr/>
          <p:nvPr userDrawn="1"/>
        </p:nvSpPr>
        <p:spPr>
          <a:xfrm>
            <a:off x="7329417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D89F12-E9ED-D0DD-4136-7726A3DB20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85188" y="682625"/>
            <a:ext cx="3255962" cy="55959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374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BE6A9F-0D41-3278-9998-950ECA5A14F9}"/>
              </a:ext>
            </a:extLst>
          </p:cNvPr>
          <p:cNvSpPr/>
          <p:nvPr userDrawn="1"/>
        </p:nvSpPr>
        <p:spPr>
          <a:xfrm>
            <a:off x="739848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84F72-DBCB-E77A-099C-88F51E481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886" r="21117"/>
          <a:stretch/>
        </p:blipFill>
        <p:spPr>
          <a:xfrm flipH="1">
            <a:off x="7666037" y="0"/>
            <a:ext cx="4525963" cy="685800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3806F20-01CE-5598-0D24-B0A60E7377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447" y="-19878"/>
            <a:ext cx="5997380" cy="687787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377B70-7BBF-E73C-1FF0-3E927883F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3475" y="963613"/>
            <a:ext cx="6400800" cy="53641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2920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in a field&#10;&#10;Description automatically generated with low confidence">
            <a:extLst>
              <a:ext uri="{FF2B5EF4-FFF2-40B4-BE49-F238E27FC236}">
                <a16:creationId xmlns:a16="http://schemas.microsoft.com/office/drawing/2014/main" id="{44ACDCCD-C09F-728A-7315-6B33B77B8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82" r="41814"/>
          <a:stretch/>
        </p:blipFill>
        <p:spPr>
          <a:xfrm>
            <a:off x="7666037" y="0"/>
            <a:ext cx="45259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293E95-D402-86DE-C760-2241FD6B0477}"/>
              </a:ext>
            </a:extLst>
          </p:cNvPr>
          <p:cNvSpPr/>
          <p:nvPr userDrawn="1"/>
        </p:nvSpPr>
        <p:spPr>
          <a:xfrm>
            <a:off x="699320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D48478-918F-DD9E-B5EA-3EA810394A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1900" y="1060450"/>
            <a:ext cx="5181600" cy="447516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081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E9B2-9EB3-FCB5-7960-5CE5F665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546" y="719328"/>
            <a:ext cx="6010118" cy="97136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82B40-B9B0-81BC-29C8-4AC499446AD4}"/>
              </a:ext>
            </a:extLst>
          </p:cNvPr>
          <p:cNvSpPr/>
          <p:nvPr userDrawn="1"/>
        </p:nvSpPr>
        <p:spPr>
          <a:xfrm>
            <a:off x="5085357" y="-19878"/>
            <a:ext cx="134795" cy="1232449"/>
          </a:xfrm>
          <a:prstGeom prst="rect">
            <a:avLst/>
          </a:prstGeom>
          <a:gradFill>
            <a:gsLst>
              <a:gs pos="0">
                <a:srgbClr val="ED7D31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>
              <a:solidFill>
                <a:schemeClr val="accent2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EB560C2-5DCD-FAD0-B062-77F7CB831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6024" y="573014"/>
            <a:ext cx="1918671" cy="63955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6972F3-5760-CF5F-6EA1-D75F9AC52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9546" y="2305050"/>
            <a:ext cx="5717129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1FF2C-1A2F-F3CA-499E-D664253B69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0861" r="20861"/>
          <a:stretch/>
        </p:blipFill>
        <p:spPr>
          <a:xfrm>
            <a:off x="-22224" y="-19878"/>
            <a:ext cx="4548187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2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F122E-7DAA-8D9E-A948-B00BFC8FA5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7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4698-0725-8E4F-0302-9CDBB3FB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6DAF7-131D-3F02-4A74-359D9D7180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97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C31C-4D9B-F47D-10B9-E0AC95A1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3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F001-BD99-0295-94C0-B19DA693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2D5C9-038E-C26B-8195-39FA456F6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8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F71DB7-C216-F2DB-5122-527F1AF6DE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7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796654-A234-8C27-2730-949177026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68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3662E5-9BD5-5FB5-C638-5D2A55EB28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89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IP 2023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</TotalTime>
  <Words>0</Words>
  <Application>Microsoft Office PowerPoint</Application>
  <PresentationFormat>Panorámica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Ranck</dc:creator>
  <cp:lastModifiedBy>Joel Ranck</cp:lastModifiedBy>
  <cp:revision>16</cp:revision>
  <dcterms:created xsi:type="dcterms:W3CDTF">2023-06-14T18:34:04Z</dcterms:created>
  <dcterms:modified xsi:type="dcterms:W3CDTF">2023-06-21T05:02:13Z</dcterms:modified>
</cp:coreProperties>
</file>