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2" r:id="rId5"/>
  </p:sldMasterIdLst>
  <p:sldIdLst>
    <p:sldId id="263" r:id="rId6"/>
    <p:sldId id="264" r:id="rId7"/>
    <p:sldId id="257" r:id="rId8"/>
    <p:sldId id="258" r:id="rId9"/>
    <p:sldId id="262" r:id="rId10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912" userDrawn="1">
          <p15:clr>
            <a:srgbClr val="A4A3A4"/>
          </p15:clr>
        </p15:guide>
        <p15:guide id="2" pos="3840">
          <p15:clr>
            <a:srgbClr val="A4A3A4"/>
          </p15:clr>
        </p15:guide>
        <p15:guide id="3" pos="2880">
          <p15:clr>
            <a:srgbClr val="A4A3A4"/>
          </p15:clr>
        </p15:guide>
        <p15:guide id="4" orient="horz" pos="85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53301"/>
    <a:srgbClr val="8E0E00"/>
    <a:srgbClr val="6F2B01"/>
    <a:srgbClr val="572201"/>
    <a:srgbClr val="CC3300"/>
    <a:srgbClr val="9A2500"/>
    <a:srgbClr val="8A2B00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9" autoAdjust="0"/>
    <p:restoredTop sz="94595" autoAdjust="0"/>
  </p:normalViewPr>
  <p:slideViewPr>
    <p:cSldViewPr showGuides="1">
      <p:cViewPr varScale="1">
        <p:scale>
          <a:sx n="106" d="100"/>
          <a:sy n="106" d="100"/>
        </p:scale>
        <p:origin x="1686" y="114"/>
      </p:cViewPr>
      <p:guideLst>
        <p:guide pos="912"/>
        <p:guide pos="3840"/>
        <p:guide pos="2880"/>
        <p:guide orient="horz" pos="8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81100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94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02795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550490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23267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252438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464837"/>
            <a:ext cx="3041295" cy="1000426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/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7"/>
          <p:cNvSpPr>
            <a:spLocks noChangeArrowheads="1"/>
          </p:cNvSpPr>
          <p:nvPr/>
        </p:nvSpPr>
        <p:spPr bwMode="auto">
          <a:xfrm>
            <a:off x="3044825" y="6646863"/>
            <a:ext cx="6091238" cy="211137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2051" name="Line 10"/>
          <p:cNvSpPr>
            <a:spLocks noChangeShapeType="1"/>
          </p:cNvSpPr>
          <p:nvPr/>
        </p:nvSpPr>
        <p:spPr bwMode="auto">
          <a:xfrm>
            <a:off x="950913" y="2290763"/>
            <a:ext cx="7162800" cy="0"/>
          </a:xfrm>
          <a:prstGeom prst="line">
            <a:avLst/>
          </a:prstGeom>
          <a:noFill/>
          <a:ln w="12700">
            <a:solidFill>
              <a:schemeClr val="bg1"/>
            </a:solidFill>
            <a:round/>
            <a:headEnd type="none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28" name="Rectangle 7"/>
          <p:cNvSpPr>
            <a:spLocks noChangeArrowheads="1"/>
          </p:cNvSpPr>
          <p:nvPr userDrawn="1"/>
        </p:nvSpPr>
        <p:spPr bwMode="auto">
          <a:xfrm>
            <a:off x="2971800" y="-7938"/>
            <a:ext cx="3124200" cy="211138"/>
          </a:xfrm>
          <a:prstGeom prst="rect">
            <a:avLst/>
          </a:prstGeom>
          <a:solidFill>
            <a:srgbClr val="F07A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  <p:sp>
        <p:nvSpPr>
          <p:cNvPr id="1029" name="Rectangle 7"/>
          <p:cNvSpPr>
            <a:spLocks noChangeArrowheads="1"/>
          </p:cNvSpPr>
          <p:nvPr userDrawn="1"/>
        </p:nvSpPr>
        <p:spPr bwMode="auto">
          <a:xfrm>
            <a:off x="0" y="-7938"/>
            <a:ext cx="3048000" cy="211138"/>
          </a:xfrm>
          <a:prstGeom prst="rect">
            <a:avLst/>
          </a:prstGeom>
          <a:solidFill>
            <a:srgbClr val="990000"/>
          </a:solid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es-PE" altLang="es-P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+mn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FF6600"/>
          </a:solidFill>
          <a:latin typeface="Arial" panose="020B060402020202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rgbClr val="FF6600"/>
          </a:solidFill>
          <a:latin typeface="Arial Black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 b="1">
          <a:solidFill>
            <a:srgbClr val="5F5F5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 b="1">
          <a:solidFill>
            <a:srgbClr val="5F5F5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b="1">
          <a:solidFill>
            <a:srgbClr val="5F5F5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5F5F5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 sz="1400" b="1">
          <a:solidFill>
            <a:srgbClr val="5F5F5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50" y="1782763"/>
            <a:ext cx="9150350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0" y="1782763"/>
            <a:ext cx="9144000" cy="5075237"/>
            <a:chOff x="0" y="1782763"/>
            <a:chExt cx="9144000" cy="5075237"/>
          </a:xfrm>
        </p:grpSpPr>
        <p:sp>
          <p:nvSpPr>
            <p:cNvPr id="7" name="Rectángulo 6"/>
            <p:cNvSpPr/>
            <p:nvPr/>
          </p:nvSpPr>
          <p:spPr>
            <a:xfrm>
              <a:off x="0" y="6477000"/>
              <a:ext cx="9144000" cy="381000"/>
            </a:xfrm>
            <a:prstGeom prst="rect">
              <a:avLst/>
            </a:prstGeom>
            <a:solidFill>
              <a:srgbClr val="CC3300">
                <a:alpha val="65098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  <p:sp>
          <p:nvSpPr>
            <p:cNvPr id="14" name="Rectángulo 13"/>
            <p:cNvSpPr/>
            <p:nvPr/>
          </p:nvSpPr>
          <p:spPr>
            <a:xfrm>
              <a:off x="0" y="1782763"/>
              <a:ext cx="9144000" cy="1557337"/>
            </a:xfrm>
            <a:prstGeom prst="rect">
              <a:avLst/>
            </a:prstGeom>
            <a:solidFill>
              <a:srgbClr val="8E0E00">
                <a:alpha val="6470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s-PE"/>
            </a:p>
          </p:txBody>
        </p:sp>
      </p:grpSp>
      <p:sp>
        <p:nvSpPr>
          <p:cNvPr id="2" name="Text Box 8"/>
          <p:cNvSpPr txBox="1">
            <a:spLocks noChangeArrowheads="1"/>
          </p:cNvSpPr>
          <p:nvPr/>
        </p:nvSpPr>
        <p:spPr bwMode="auto">
          <a:xfrm>
            <a:off x="274638" y="6529388"/>
            <a:ext cx="89154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altLang="es-PE" sz="1200" kern="1700" spc="2500" dirty="0">
                <a:solidFill>
                  <a:schemeClr val="bg1"/>
                </a:solidFill>
              </a:rPr>
              <a:t>CIP PROGRAM COMMITTEE</a:t>
            </a:r>
          </a:p>
        </p:txBody>
      </p:sp>
      <p:sp>
        <p:nvSpPr>
          <p:cNvPr id="17" name="CuadroTexto 16"/>
          <p:cNvSpPr txBox="1"/>
          <p:nvPr/>
        </p:nvSpPr>
        <p:spPr>
          <a:xfrm>
            <a:off x="288925" y="2068513"/>
            <a:ext cx="8761413" cy="9540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>
              <a:defRPr/>
            </a:pP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Genetic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Resources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Conservation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and </a:t>
            </a:r>
          </a:p>
          <a:p>
            <a:pPr eaLnBrk="1" hangingPunct="1">
              <a:defRPr/>
            </a:pP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Report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Characterization</a:t>
            </a:r>
            <a:r>
              <a:rPr lang="es-PE" sz="2800" b="1" dirty="0">
                <a:solidFill>
                  <a:schemeClr val="bg1"/>
                </a:solidFill>
                <a:latin typeface="+mn-lt"/>
              </a:rPr>
              <a:t> </a:t>
            </a:r>
            <a:r>
              <a:rPr lang="es-PE" sz="2800" b="1" dirty="0" err="1">
                <a:solidFill>
                  <a:schemeClr val="bg1"/>
                </a:solidFill>
                <a:latin typeface="+mn-lt"/>
              </a:rPr>
              <a:t>Division</a:t>
            </a:r>
            <a:endParaRPr lang="es-PE" sz="2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" name="CuadroTexto 7"/>
          <p:cNvSpPr txBox="1">
            <a:spLocks noChangeArrowheads="1"/>
          </p:cNvSpPr>
          <p:nvPr/>
        </p:nvSpPr>
        <p:spPr bwMode="auto">
          <a:xfrm>
            <a:off x="6019800" y="3124200"/>
            <a:ext cx="29813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 eaLnBrk="1" hangingPunct="1"/>
            <a:r>
              <a:rPr lang="es-PE" altLang="es-PE" sz="1400" dirty="0">
                <a:solidFill>
                  <a:srgbClr val="FF832F"/>
                </a:solidFill>
                <a:latin typeface="Arial Black" panose="020B0A04020102020204" pitchFamily="34" charset="0"/>
              </a:rPr>
              <a:t> AUGUST 15, 2019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3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660400" y="547688"/>
            <a:ext cx="7772400" cy="1470025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990000"/>
                </a:solidFill>
                <a:latin typeface="+mn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000">
                <a:solidFill>
                  <a:srgbClr val="FF6600"/>
                </a:solidFill>
                <a:latin typeface="Arial Black" pitchFamily="34" charset="0"/>
              </a:defRPr>
            </a:lvl9pPr>
          </a:lstStyle>
          <a:p>
            <a:pPr>
              <a:defRPr/>
            </a:pPr>
            <a:r>
              <a:rPr lang="en-US" kern="0" dirty="0"/>
              <a:t>Click to edit Master title style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660400" y="2362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800" b="0">
                <a:solidFill>
                  <a:srgbClr val="800000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 b="1">
                <a:solidFill>
                  <a:srgbClr val="5F5F5F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b="1">
                <a:solidFill>
                  <a:srgbClr val="5F5F5F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 b="1">
                <a:solidFill>
                  <a:srgbClr val="5F5F5F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5pPr>
            <a:lvl6pPr marL="22860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6pPr>
            <a:lvl7pPr marL="27432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7pPr>
            <a:lvl8pPr marL="32004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8pPr>
            <a:lvl9pPr marL="3657600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400" b="1">
                <a:solidFill>
                  <a:srgbClr val="5F5F5F"/>
                </a:solidFill>
                <a:latin typeface="+mn-lt"/>
              </a:defRPr>
            </a:lvl9pPr>
          </a:lstStyle>
          <a:p>
            <a:pPr>
              <a:defRPr/>
            </a:pPr>
            <a:r>
              <a:rPr lang="en-US" kern="0" dirty="0">
                <a:solidFill>
                  <a:srgbClr val="853301"/>
                </a:solidFill>
              </a:rPr>
              <a:t>Click to edit Master subtitle style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0" y="5289550"/>
            <a:ext cx="9144000" cy="1568450"/>
          </a:xfrm>
          <a:prstGeom prst="rect">
            <a:avLst/>
          </a:prstGeom>
          <a:solidFill>
            <a:srgbClr val="8E0E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s-PE"/>
          </a:p>
        </p:txBody>
      </p:sp>
      <p:pic>
        <p:nvPicPr>
          <p:cNvPr id="12" name="Picture 11">
            <a:extLst>
              <a:ext uri="{FF2B5EF4-FFF2-40B4-BE49-F238E27FC236}">
                <a16:creationId xmlns="" xmlns:a16="http://schemas.microsoft.com/office/drawing/2014/main" id="{134681C2-8482-4028-9062-53E7B066EB93}"/>
              </a:ext>
            </a:extLst>
          </p:cNvPr>
          <p:cNvPicPr>
            <a:picLocks noChangeAspect="1"/>
          </p:cNvPicPr>
          <p:nvPr/>
        </p:nvPicPr>
        <p:blipFill>
          <a:blip r:embed="rId2">
            <a:biLevel thresh="75000"/>
          </a:blip>
          <a:stretch>
            <a:fillRect/>
          </a:stretch>
        </p:blipFill>
        <p:spPr>
          <a:xfrm>
            <a:off x="1676400" y="3073420"/>
            <a:ext cx="1309358" cy="1032717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FBAF37C6-A91B-4A80-92EF-72456FC83481}"/>
              </a:ext>
            </a:extLst>
          </p:cNvPr>
          <p:cNvSpPr txBox="1"/>
          <p:nvPr/>
        </p:nvSpPr>
        <p:spPr>
          <a:xfrm>
            <a:off x="3082776" y="988855"/>
            <a:ext cx="4876577" cy="3615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CIP is a research-for-development organization with a focus on potato, </a:t>
            </a:r>
            <a:r>
              <a:rPr lang="en-US" sz="1100" dirty="0" err="1">
                <a:solidFill>
                  <a:srgbClr val="663300"/>
                </a:solidFill>
              </a:rPr>
              <a:t>sweetpotato</a:t>
            </a:r>
            <a:r>
              <a:rPr lang="en-US" sz="1100" dirty="0">
                <a:solidFill>
                  <a:srgbClr val="663300"/>
                </a:solidFill>
              </a:rPr>
              <a:t> and Andean roots and tubers. It delivers innovative science-based solutions to enhance access to affordable nutritious food, foster inclusive sustainable business and employment growth, and drive the climate resilience of root and tuber agri-food systems. Headquartered in Lima, Peru, CIP has a research presence in more than 20 countries in Africa, Asia and Latin America.</a:t>
            </a:r>
          </a:p>
          <a:p>
            <a:pPr algn="just">
              <a:lnSpc>
                <a:spcPct val="150000"/>
              </a:lnSpc>
            </a:pPr>
            <a:r>
              <a:rPr lang="es-ES" sz="1100" dirty="0">
                <a:solidFill>
                  <a:srgbClr val="663300"/>
                </a:solidFill>
              </a:rPr>
              <a:t>www.cipotato.org</a:t>
            </a:r>
          </a:p>
          <a:p>
            <a:pPr algn="just">
              <a:lnSpc>
                <a:spcPct val="150000"/>
              </a:lnSpc>
            </a:pPr>
            <a:endParaRPr lang="es-ES" sz="1100" dirty="0">
              <a:solidFill>
                <a:srgbClr val="663300"/>
              </a:solidFill>
            </a:endParaRPr>
          </a:p>
          <a:p>
            <a:pPr algn="just">
              <a:lnSpc>
                <a:spcPct val="150000"/>
              </a:lnSpc>
            </a:pPr>
            <a:r>
              <a:rPr lang="en-US" sz="1100" b="1" dirty="0">
                <a:solidFill>
                  <a:srgbClr val="663300"/>
                </a:solidFill>
              </a:rPr>
              <a:t>CIP is a CGIAR research center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CGIAR is a global research partnership for a food-secure future. Its science is carried out by 15 research centers in close collaboration with hundreds of partners across the globe.</a:t>
            </a:r>
          </a:p>
          <a:p>
            <a:pPr algn="just">
              <a:lnSpc>
                <a:spcPct val="150000"/>
              </a:lnSpc>
            </a:pPr>
            <a:r>
              <a:rPr lang="en-US" sz="1100" dirty="0">
                <a:solidFill>
                  <a:srgbClr val="663300"/>
                </a:solidFill>
              </a:rPr>
              <a:t>www.cgiar.org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1081087"/>
            <a:ext cx="1497305" cy="619126"/>
          </a:xfrm>
          <a:prstGeom prst="rect">
            <a:avLst/>
          </a:prstGeom>
        </p:spPr>
      </p:pic>
      <p:sp>
        <p:nvSpPr>
          <p:cNvPr id="15" name="Rectangle 16">
            <a:extLst>
              <a:ext uri="{FF2B5EF4-FFF2-40B4-BE49-F238E27FC236}">
                <a16:creationId xmlns="" xmlns:a16="http://schemas.microsoft.com/office/drawing/2014/main" id="{7229DF17-ED94-4ABB-8954-1DFE95A3070E}"/>
              </a:ext>
            </a:extLst>
          </p:cNvPr>
          <p:cNvSpPr/>
          <p:nvPr/>
        </p:nvSpPr>
        <p:spPr>
          <a:xfrm>
            <a:off x="1387929" y="5001984"/>
            <a:ext cx="7707267" cy="338554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800" kern="500" spc="10" dirty="0">
                <a:solidFill>
                  <a:schemeClr val="bg1">
                    <a:lumMod val="50000"/>
                  </a:schemeClr>
                </a:solidFill>
                <a:latin typeface="Calibri Light"/>
                <a:ea typeface="Calibri" panose="020F0502020204030204" pitchFamily="34" charset="0"/>
                <a:cs typeface="Calibri Light"/>
              </a:rPr>
              <a:t>CIP </a:t>
            </a:r>
            <a:r>
              <a:rPr lang="en-US" sz="800" kern="500" spc="10" dirty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thanks all donors and organizations that globally support its work through their contributions to the CGIAR Trust Fund: </a:t>
            </a:r>
            <a:r>
              <a:rPr lang="en-US" sz="800" kern="500" spc="10" dirty="0" smtClean="0">
                <a:solidFill>
                  <a:schemeClr val="bg1">
                    <a:lumMod val="50000"/>
                  </a:schemeClr>
                </a:solidFill>
                <a:latin typeface="Calibri Light"/>
                <a:cs typeface="Calibri Light"/>
              </a:rPr>
              <a:t>www.cgiar.org/funders</a:t>
            </a:r>
            <a:endParaRPr lang="en-US" sz="800" kern="500" spc="10" dirty="0">
              <a:solidFill>
                <a:schemeClr val="bg1">
                  <a:lumMod val="50000"/>
                </a:schemeClr>
              </a:solidFill>
              <a:latin typeface="Calibri Light"/>
              <a:cs typeface="Calibri Light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800" kern="500" spc="10" dirty="0">
              <a:solidFill>
                <a:schemeClr val="bg1">
                  <a:lumMod val="50000"/>
                </a:schemeClr>
              </a:solidFill>
              <a:effectLst/>
              <a:latin typeface="Calibri Light" panose="020F0302020204030204" pitchFamily="34" charset="0"/>
              <a:ea typeface="Calibri" panose="020F05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1" name="TextBox 18">
            <a:extLst>
              <a:ext uri="{FF2B5EF4-FFF2-40B4-BE49-F238E27FC236}">
                <a16:creationId xmlns="" xmlns:a16="http://schemas.microsoft.com/office/drawing/2014/main" id="{5E4B838A-BA77-45AE-805E-1710810CE9C4}"/>
              </a:ext>
            </a:extLst>
          </p:cNvPr>
          <p:cNvSpPr txBox="1"/>
          <p:nvPr/>
        </p:nvSpPr>
        <p:spPr>
          <a:xfrm>
            <a:off x="1997202" y="5628076"/>
            <a:ext cx="5962151" cy="30777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publication is copyrighted by the International Potato Center (CIP</a:t>
            </a:r>
            <a:r>
              <a:rPr lang="en-US" sz="700" dirty="0" smtClean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It </a:t>
            </a:r>
            <a:r>
              <a:rPr lang="en-US" sz="7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licensed for use under the Creative Commons Attribution 4.0 International License</a:t>
            </a:r>
          </a:p>
          <a:p>
            <a:endParaRPr lang="en-US" sz="700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2" name="Picture 19">
            <a:extLst>
              <a:ext uri="{FF2B5EF4-FFF2-40B4-BE49-F238E27FC236}">
                <a16:creationId xmlns="" xmlns:a16="http://schemas.microsoft.com/office/drawing/2014/main" id="{DD80E332-F02F-4780-988F-961C35366D6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6644" y="5638792"/>
            <a:ext cx="567472" cy="20005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CIP_Presentation_template">
  <a:themeElements>
    <a:clrScheme name="CIP_Presentation_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IP_Presentation_template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IP_Presentation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IP_Presentation_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IP_Presentation_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482DA10EFED7048B5576CB53B13DE67" ma:contentTypeVersion="0" ma:contentTypeDescription="Create a new document." ma:contentTypeScope="" ma:versionID="b1d1026937ba44e634e9c350c6d7f9e9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e19afc93dc41c3b7c42ce3fa64da2519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5C2E8D2-4630-41C1-B4EE-698807AF258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FB396DDB-9E0A-4B64-BB76-74E2FF1E78BE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F57957-2BB0-44A2-8B5F-6A258AEF669D}">
  <ds:schemaRefs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2006/metadata/properties"/>
    <ds:schemaRef ds:uri="http://schemas.microsoft.com/office/infopath/2007/PartnerControl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C:\Documents and Settings\clafosse\Local Settings\Temporary Internet Files\OLK243\CIP_Presentation_template.pot</Template>
  <TotalTime>329</TotalTime>
  <Words>210</Words>
  <Application>Microsoft Office PowerPoint</Application>
  <PresentationFormat>Presentación en pantalla (4:3)</PresentationFormat>
  <Paragraphs>18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5</vt:i4>
      </vt:variant>
    </vt:vector>
  </HeadingPairs>
  <TitlesOfParts>
    <vt:vector size="11" baseType="lpstr">
      <vt:lpstr>Arial</vt:lpstr>
      <vt:lpstr>Arial Black</vt:lpstr>
      <vt:lpstr>Calibri</vt:lpstr>
      <vt:lpstr>Calibri Light</vt:lpstr>
      <vt:lpstr>CIP_Presentation_template</vt:lpstr>
      <vt:lpstr>1_CIP_Presentation_template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International Potato Center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clafosse</dc:creator>
  <cp:lastModifiedBy>Cecilias</cp:lastModifiedBy>
  <cp:revision>68</cp:revision>
  <dcterms:created xsi:type="dcterms:W3CDTF">2008-10-27T15:37:48Z</dcterms:created>
  <dcterms:modified xsi:type="dcterms:W3CDTF">2020-04-30T13:47:26Z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0x0101006482DA10EFED7048B5576CB53B13DE67</vt:lpwstr>
  </property>
  <property fmtid="{D5CDD505-2E9C-101B-9397-08002B2CF9AE}" pid="3" name="Order">
    <vt:r8>53000</vt:r8>
  </property>
</Properties>
</file>